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mp4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139" r:id="rId2"/>
    <p:sldId id="1275" r:id="rId3"/>
    <p:sldId id="1343" r:id="rId4"/>
    <p:sldId id="1349" r:id="rId5"/>
    <p:sldId id="1345" r:id="rId6"/>
    <p:sldId id="1347" r:id="rId7"/>
    <p:sldId id="1346" r:id="rId8"/>
    <p:sldId id="1353" r:id="rId9"/>
    <p:sldId id="1348" r:id="rId10"/>
    <p:sldId id="1344" r:id="rId11"/>
    <p:sldId id="1351" r:id="rId12"/>
    <p:sldId id="1359" r:id="rId13"/>
    <p:sldId id="1352" r:id="rId14"/>
    <p:sldId id="1354" r:id="rId15"/>
    <p:sldId id="1350" r:id="rId16"/>
    <p:sldId id="1356" r:id="rId17"/>
    <p:sldId id="1357" r:id="rId18"/>
    <p:sldId id="1358" r:id="rId19"/>
  </p:sldIdLst>
  <p:sldSz cx="14630400" cy="8229600"/>
  <p:notesSz cx="9309100" cy="7023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783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570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356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14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3920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6704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69486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2275" algn="l" defTabSz="652783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  <p15:guide id="3" orient="horz" pos="2211">
          <p15:clr>
            <a:srgbClr val="A4A3A4"/>
          </p15:clr>
        </p15:guide>
        <p15:guide id="4" pos="29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8" autoAdjust="0"/>
    <p:restoredTop sz="93094" autoAdjust="0"/>
  </p:normalViewPr>
  <p:slideViewPr>
    <p:cSldViewPr>
      <p:cViewPr varScale="1">
        <p:scale>
          <a:sx n="77" d="100"/>
          <a:sy n="77" d="100"/>
        </p:scale>
        <p:origin x="224" y="920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9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  <p:guide orient="horz" pos="2211"/>
        <p:guide pos="29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38388" y="450850"/>
            <a:ext cx="4664075" cy="2624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708" y="3337889"/>
            <a:ext cx="8019208" cy="31582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80802" indent="-51180802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57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356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14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3920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6704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69486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2275" algn="l" defTabSz="6527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450850"/>
            <a:ext cx="4664075" cy="2624138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338388" y="450850"/>
            <a:ext cx="4664075" cy="26241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1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0708" y="3337889"/>
            <a:ext cx="8019208" cy="315823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805" tIns="45902" rIns="91805" bIns="45902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54550" y="1841500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91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9805" y="4820198"/>
            <a:ext cx="7333031" cy="1909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270" tIns="44135" rIns="88270" bIns="44135">
            <a:prstTxWarp prst="textNoShape">
              <a:avLst/>
            </a:prstTxWarp>
          </a:bodyPr>
          <a:lstStyle/>
          <a:p>
            <a:pPr marL="229514" indent="-22951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654550" y="1841500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91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9805" y="4820198"/>
            <a:ext cx="7333031" cy="1909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270" tIns="44135" rIns="88270" bIns="44135">
            <a:prstTxWarp prst="textNoShape">
              <a:avLst/>
            </a:prstTxWarp>
          </a:bodyPr>
          <a:lstStyle/>
          <a:p>
            <a:pPr marL="229514" indent="-22951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472440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3" y="1188734"/>
            <a:ext cx="4766310" cy="636703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75033" y="164385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90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16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16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320"/>
            <a:ext cx="131673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1188720"/>
            <a:ext cx="6461760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188720"/>
            <a:ext cx="6522720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23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14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783" indent="0" algn="ctr">
              <a:buNone/>
            </a:lvl2pPr>
            <a:lvl3pPr marL="1305570" indent="0" algn="ctr">
              <a:buNone/>
            </a:lvl3pPr>
            <a:lvl4pPr marL="1958356" indent="0" algn="ctr">
              <a:buNone/>
            </a:lvl4pPr>
            <a:lvl5pPr marL="2611141" indent="0" algn="ctr">
              <a:buNone/>
            </a:lvl5pPr>
            <a:lvl6pPr marL="3263920" indent="0" algn="ctr">
              <a:buNone/>
            </a:lvl6pPr>
            <a:lvl7pPr marL="3916704" indent="0" algn="ctr">
              <a:buNone/>
            </a:lvl7pPr>
            <a:lvl8pPr marL="4569486" indent="0" algn="ctr">
              <a:buNone/>
            </a:lvl8pPr>
            <a:lvl9pPr marL="5222275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16" y="6690867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7" tIns="45696" rIns="91397" bIns="45696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22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403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55" tIns="65278" rIns="130555" bIns="65278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83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83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8" y="1622008"/>
            <a:ext cx="9148877" cy="1172982"/>
          </a:xfrm>
        </p:spPr>
        <p:txBody>
          <a:bodyPr lIns="117503" bIns="0"/>
          <a:lstStyle>
            <a:lvl1pPr marL="78338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393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23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7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63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61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48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7" y="2171701"/>
            <a:ext cx="6466840" cy="767714"/>
          </a:xfrm>
        </p:spPr>
        <p:txBody>
          <a:bodyPr anchor="ctr"/>
          <a:lstStyle>
            <a:lvl1pPr marL="104448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75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38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2600" y="-116139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41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21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500" y="1744036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20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8851" y="2272552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dirty="0" smtClean="0"/>
              <a:t>Click icon to add </a:t>
            </a:r>
            <a:r>
              <a:rPr lang="en-US" noProof="0" dirty="0" err="1" smtClean="0"/>
              <a:t>pictue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67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 sz="8000"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55" tIns="65278" rIns="130555" bIns="65278"/>
          <a:lstStyle>
            <a:lvl1pPr eaLnBrk="0" hangingPunct="0">
              <a:defRPr sz="800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gif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401" y="205541"/>
            <a:ext cx="13060680" cy="914400"/>
          </a:xfrm>
          <a:prstGeom prst="rect">
            <a:avLst/>
          </a:prstGeom>
        </p:spPr>
        <p:txBody>
          <a:bodyPr vert="horz" lIns="130555" tIns="65278" rIns="130555" bIns="65278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401" y="1188720"/>
            <a:ext cx="13015486" cy="928"/>
          </a:xfrm>
          <a:prstGeom prst="line">
            <a:avLst/>
          </a:prstGeom>
          <a:ln w="19050"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819" y="217174"/>
            <a:ext cx="707815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657600" y="1188739"/>
            <a:ext cx="10241280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55" tIns="65278" rIns="130555" bIns="652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3657600" y="7863032"/>
            <a:ext cx="10972800" cy="365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0" i="0" dirty="0">
                <a:solidFill>
                  <a:schemeClr val="tx1"/>
                </a:solidFill>
                <a:latin typeface="18 VAG Rounded Thin   55390" charset="0"/>
                <a:ea typeface="18 VAG Rounded Thin   55390" charset="0"/>
                <a:cs typeface="18 VAG Rounded Thin   55390" charset="0"/>
              </a:rPr>
              <a:t>UC Berkeley “The Beauty and Joy of Computing”</a:t>
            </a:r>
            <a:r>
              <a:rPr lang="en-US" sz="1900" b="0" i="0" dirty="0">
                <a:solidFill>
                  <a:srgbClr val="FFFF00"/>
                </a:solidFill>
                <a:latin typeface="18 VAG Rounded Thin   55390" charset="0"/>
                <a:ea typeface="18 VAG Rounded Thin   55390" charset="0"/>
                <a:cs typeface="18 VAG Rounded Thin   55390" charset="0"/>
              </a:rPr>
              <a:t>: </a:t>
            </a:r>
            <a:r>
              <a:rPr lang="en-US" sz="1900" b="0" i="0" baseline="0" dirty="0" smtClean="0">
                <a:solidFill>
                  <a:srgbClr val="FFFF00"/>
                </a:solidFill>
                <a:latin typeface="18 VAG Rounded Thin   55390" charset="0"/>
                <a:ea typeface="18 VAG Rounded Thin   55390" charset="0"/>
                <a:cs typeface="18 VAG Rounded Thin   55390" charset="0"/>
              </a:rPr>
              <a:t>Future of Computing </a:t>
            </a:r>
            <a:r>
              <a:rPr lang="en-US" sz="1900" b="0" i="0" dirty="0" smtClean="0">
                <a:solidFill>
                  <a:schemeClr val="tx1"/>
                </a:solidFill>
                <a:latin typeface="18 VAG Rounded Thin   55390" charset="0"/>
                <a:ea typeface="18 VAG Rounded Thin   55390" charset="0"/>
                <a:cs typeface="18 VAG Rounded Thin   55390" charset="0"/>
              </a:rPr>
              <a:t>(</a:t>
            </a:r>
            <a:fld id="{F6F39CF2-87E7-FF4A-9C8E-A745CB692DE9}" type="slidenum">
              <a:rPr lang="en-US" sz="1900" b="0" i="0" smtClean="0">
                <a:solidFill>
                  <a:schemeClr val="tx1"/>
                </a:solidFill>
                <a:latin typeface="18 VAG Rounded Thin   55390" charset="0"/>
                <a:ea typeface="18 VAG Rounded Thin   55390" charset="0"/>
                <a:cs typeface="18 VAG Rounded Thin   55390" charset="0"/>
              </a:rPr>
              <a:pPr algn="ctr" eaLnBrk="0" hangingPunct="0">
                <a:defRPr/>
              </a:pPr>
              <a:t>‹#›</a:t>
            </a:fld>
            <a:r>
              <a:rPr lang="en-US" sz="1900" b="0" i="0" dirty="0" smtClean="0">
                <a:solidFill>
                  <a:schemeClr val="tx1"/>
                </a:solidFill>
                <a:latin typeface="18 VAG Rounded Thin   55390" charset="0"/>
                <a:ea typeface="18 VAG Rounded Thin   55390" charset="0"/>
                <a:cs typeface="18 VAG Rounded Thin   55390" charset="0"/>
              </a:rPr>
              <a:t>)          </a:t>
            </a:r>
            <a:endParaRPr lang="en-US" sz="1900" b="0" i="0" dirty="0">
              <a:solidFill>
                <a:schemeClr val="tx1"/>
              </a:solidFill>
              <a:latin typeface="18 VAG Rounded Thin   55390" charset="0"/>
              <a:ea typeface="18 VAG Rounded Thin   55390" charset="0"/>
              <a:cs typeface="18 VAG Rounded Thin   55390" charset="0"/>
            </a:endParaRPr>
          </a:p>
        </p:txBody>
      </p:sp>
      <p:pic>
        <p:nvPicPr>
          <p:cNvPr id="11" name="Picture 25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7391400"/>
            <a:ext cx="731520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89280" y="7757160"/>
            <a:ext cx="1341120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3876561" y="7498088"/>
            <a:ext cx="753851" cy="288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67" tIns="36268" rIns="90667" bIns="36268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0" i="0" dirty="0" smtClean="0">
                <a:solidFill>
                  <a:schemeClr val="tx1"/>
                </a:solidFill>
                <a:latin typeface="18 VAG Rounded Thin   55390" charset="0"/>
                <a:ea typeface="18 VAG Rounded Thin   55390" charset="0"/>
                <a:cs typeface="18 VAG Rounded Thin   55390" charset="0"/>
              </a:rPr>
              <a:t>Ball</a:t>
            </a:r>
            <a:endParaRPr lang="en-US" sz="1400" b="0" i="0" dirty="0">
              <a:solidFill>
                <a:schemeClr val="tx1"/>
              </a:solidFill>
              <a:latin typeface="18 VAG Rounded Thin   55390" charset="0"/>
              <a:ea typeface="18 VAG Rounded Thin   55390" charset="0"/>
              <a:cs typeface="18 VAG Rounded Thin   55390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18 VAG Rounded Bold   07390"/>
          <a:ea typeface="ＭＳ Ｐゴシック" charset="-128"/>
          <a:cs typeface="AppleGaramond B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783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570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356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14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046" indent="-489591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18 VAG Rounded Light   02390"/>
          <a:ea typeface="ＭＳ Ｐゴシック" charset="-128"/>
          <a:cs typeface="18 VAG Rounded Light   02390"/>
        </a:defRPr>
      </a:lvl1pPr>
      <a:lvl2pPr marL="1056241" indent="-40799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18 VAG Rounded Light   02390"/>
          <a:ea typeface="ＭＳ Ｐゴシック" charset="-128"/>
          <a:cs typeface="18 VAG Rounded Light   02390"/>
        </a:defRPr>
      </a:lvl2pPr>
      <a:lvl3pPr marL="1421175" indent="-326389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18 VAG Rounded Light   02390"/>
          <a:ea typeface="ＭＳ Ｐゴシック" charset="-128"/>
          <a:cs typeface="+mn-cs"/>
        </a:defRPr>
      </a:lvl3pPr>
      <a:lvl4pPr marL="1799689" indent="-3263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18 VAG Rounded Light   02390"/>
          <a:ea typeface="ＭＳ Ｐゴシック" charset="-128"/>
          <a:cs typeface="+mn-cs"/>
        </a:defRPr>
      </a:lvl4pPr>
      <a:lvl5pPr marL="2114749" indent="-299191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18 VAG Rounded Light   02390"/>
          <a:ea typeface="ＭＳ Ｐゴシック" charset="-128"/>
          <a:cs typeface="+mn-cs"/>
        </a:defRPr>
      </a:lvl5pPr>
      <a:lvl6pPr marL="2441406" indent="-300281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581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89746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20" indent="-261117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5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3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1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3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67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694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22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671259"/>
            <a:ext cx="8290560" cy="32997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67" tIns="36268" rIns="90667" bIns="36268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18 VAG Rounded Bold   07390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18 VAG Rounded Bold   07390" charset="0"/>
              </a:rPr>
            </a:br>
            <a:r>
              <a:rPr lang="en-US" sz="4600" b="1" dirty="0">
                <a:latin typeface="18 VAG Rounded Bold   07390" charset="0"/>
              </a:rPr>
              <a:t/>
            </a:r>
            <a:br>
              <a:rPr lang="en-US" sz="4600" b="1" dirty="0">
                <a:latin typeface="18 VAG Rounded Bold   07390" charset="0"/>
              </a:rPr>
            </a:br>
            <a:r>
              <a:rPr lang="en-US" sz="3800" b="1" dirty="0">
                <a:solidFill>
                  <a:schemeClr val="tx1"/>
                </a:solidFill>
                <a:latin typeface="18 VAG Rounded Bold   07390" charset="0"/>
              </a:rPr>
              <a:t>Lecture </a:t>
            </a:r>
            <a:r>
              <a:rPr lang="en-US" sz="3800" b="1" dirty="0" smtClean="0">
                <a:solidFill>
                  <a:schemeClr val="tx1"/>
                </a:solidFill>
                <a:latin typeface="18 VAG Rounded Bold   07390" charset="0"/>
              </a:rPr>
              <a:t>#21</a:t>
            </a:r>
            <a:endParaRPr lang="en-US" sz="3800" b="1" dirty="0">
              <a:solidFill>
                <a:schemeClr val="tx1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r>
              <a:rPr lang="en-US" sz="3800" b="1" dirty="0" smtClean="0">
                <a:solidFill>
                  <a:schemeClr val="tx1"/>
                </a:solidFill>
                <a:latin typeface="18 VAG Rounded Bold   07390" charset="0"/>
              </a:rPr>
              <a:t>Future of Computing</a:t>
            </a: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4343400" y="3505200"/>
            <a:ext cx="10134600" cy="8229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FFFF00"/>
                </a:solidFill>
              </a:rPr>
              <a:t>Internet Balloons</a:t>
            </a:r>
            <a:endParaRPr lang="en-US" sz="49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15365" name="Subtitle 48"/>
          <p:cNvSpPr>
            <a:spLocks noGrp="1"/>
          </p:cNvSpPr>
          <p:nvPr>
            <p:ph type="subTitle" idx="1"/>
          </p:nvPr>
        </p:nvSpPr>
        <p:spPr>
          <a:xfrm>
            <a:off x="4419607" y="4297680"/>
            <a:ext cx="4571993" cy="3322320"/>
          </a:xfrm>
        </p:spPr>
        <p:txBody>
          <a:bodyPr wrap="square" anchor="t">
            <a:scene3d>
              <a:camera prst="orthographicFront"/>
              <a:lightRig rig="flat" dir="tl">
                <a:rot lat="0" lon="0" rev="6600000"/>
              </a:lightRig>
            </a:scene3d>
            <a:sp3d>
              <a:bevelT w="38100" h="31750"/>
              <a:contourClr>
                <a:schemeClr val="tx1"/>
              </a:contourClr>
            </a:sp3d>
          </a:bodyPr>
          <a:lstStyle/>
          <a:p>
            <a:pPr algn="l" eaLnBrk="1" hangingPunct="1">
              <a:spcBef>
                <a:spcPct val="0"/>
              </a:spcBef>
              <a:defRPr/>
            </a:pPr>
            <a:r>
              <a:rPr lang="en-US" sz="2400" b="0" dirty="0" smtClean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From TechCrunch: Today</a:t>
            </a:r>
            <a:r>
              <a:rPr lang="en-US" sz="2400" b="0" dirty="0">
                <a:solidFill>
                  <a:schemeClr val="tx1"/>
                </a:solidFill>
                <a:effectLst/>
                <a:ea typeface="ＭＳ Ｐゴシック" pitchFamily="-65" charset="-128"/>
                <a:cs typeface="ＭＳ Ｐゴシック" pitchFamily="-65" charset="-128"/>
              </a:rPr>
              <a:t>, Sri Lanka announced that it’s the first country to ever get universal Internet access from Google’s Project Loon. Thanks to a partnership with Google, the country promises “affordable high-speed Internet” for all of its residents.</a:t>
            </a:r>
            <a:endParaRPr lang="en-US" sz="2400" b="0" dirty="0">
              <a:solidFill>
                <a:schemeClr val="tx1"/>
              </a:solidFill>
              <a:effectLst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593754" y="7258093"/>
            <a:ext cx="4724404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55" tIns="65278" rIns="130555" bIns="65278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755" y="419119"/>
            <a:ext cx="2190103" cy="2628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b="2233"/>
          <a:stretch>
            <a:fillRect/>
          </a:stretch>
        </p:blipFill>
        <p:spPr bwMode="auto">
          <a:xfrm>
            <a:off x="4237886" y="990600"/>
            <a:ext cx="1934314" cy="193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284" y="4223116"/>
            <a:ext cx="5159051" cy="2907004"/>
          </a:xfrm>
          <a:prstGeom prst="rect">
            <a:avLst/>
          </a:prstGeom>
        </p:spPr>
      </p:pic>
      <p:sp>
        <p:nvSpPr>
          <p:cNvPr id="18" name="Subtitle 48"/>
          <p:cNvSpPr txBox="1">
            <a:spLocks/>
          </p:cNvSpPr>
          <p:nvPr/>
        </p:nvSpPr>
        <p:spPr bwMode="auto">
          <a:xfrm>
            <a:off x="0" y="7772400"/>
            <a:ext cx="1463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4" tIns="45706" rIns="91414" bIns="45706">
            <a:prstTxWarp prst="textNoShape">
              <a:avLst/>
            </a:prstTxWarp>
          </a:bodyPr>
          <a:lstStyle/>
          <a:p>
            <a:pPr algn="ctr"/>
            <a:r>
              <a:rPr lang="en-US" sz="2400" b="1" dirty="0">
                <a:latin typeface="Courier"/>
              </a:rPr>
              <a:t>http://</a:t>
            </a:r>
            <a:r>
              <a:rPr lang="en-US" sz="2400" b="1" dirty="0" err="1">
                <a:latin typeface="Courier"/>
              </a:rPr>
              <a:t>techcrunch.com</a:t>
            </a:r>
            <a:r>
              <a:rPr lang="en-US" sz="2400" b="1" dirty="0">
                <a:latin typeface="Courier"/>
              </a:rPr>
              <a:t>/2015/07/29/not-so-loony-now-is-it/</a:t>
            </a:r>
            <a:endParaRPr lang="en-US" sz="2400" b="1" dirty="0" smtClean="0">
              <a:latin typeface="Courier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01" y="228600"/>
            <a:ext cx="13060680" cy="914400"/>
          </a:xfrm>
        </p:spPr>
        <p:txBody>
          <a:bodyPr/>
          <a:lstStyle/>
          <a:p>
            <a:r>
              <a:rPr lang="en-US"/>
              <a:t>Quantum Computing (2/3)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3657600" y="1188720"/>
            <a:ext cx="548640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/>
                <a:ea typeface="ＭＳ Ｐゴシック" charset="-128"/>
                <a:cs typeface="ＭＳ Ｐゴシック" charset="-128"/>
              </a:rPr>
              <a:t>Imagine a problem with these four properties: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The only way to solve it is to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guess answers repeatedly and check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them,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There are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 possible answers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to check,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Every possible answer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takes the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same amount of time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to check, and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There are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no clues about which answers might be better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: generating possibilities randomly is just as good as checking them in some special order.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9144000" y="1188720"/>
            <a:ext cx="4892040" cy="5852160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…like trying to crack a password from an encrypted file</a:t>
            </a:r>
          </a:p>
          <a:p>
            <a:r>
              <a:rPr lang="en-US" sz="2800" dirty="0"/>
              <a:t>A normal computer</a:t>
            </a:r>
          </a:p>
          <a:p>
            <a:pPr lvl="1"/>
            <a:r>
              <a:rPr lang="en-US" sz="2400" dirty="0"/>
              <a:t>would take (in the worst case) n steps</a:t>
            </a:r>
          </a:p>
          <a:p>
            <a:r>
              <a:rPr lang="en-US" sz="2800" dirty="0"/>
              <a:t>A quantum computer</a:t>
            </a:r>
          </a:p>
          <a:p>
            <a:pPr lvl="1"/>
            <a:r>
              <a:rPr lang="en-US" sz="2400" dirty="0"/>
              <a:t>can solve the problem in steps proportional to  √n</a:t>
            </a:r>
          </a:p>
          <a:p>
            <a:r>
              <a:rPr lang="en-US" sz="2800" dirty="0"/>
              <a:t>Why does this matter?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Computing (3/3)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7600" y="1188721"/>
            <a:ext cx="5410200" cy="6367037"/>
          </a:xfrm>
        </p:spPr>
        <p:txBody>
          <a:bodyPr/>
          <a:lstStyle/>
          <a:p>
            <a:r>
              <a:rPr lang="en-US" sz="3200" dirty="0"/>
              <a:t>Say the password is exactly 72 bits (0/1)</a:t>
            </a:r>
          </a:p>
          <a:p>
            <a:r>
              <a:rPr lang="en-US" sz="3200" dirty="0"/>
              <a:t>That’s 2</a:t>
            </a:r>
            <a:r>
              <a:rPr lang="en-US" sz="3200" baseline="30000" dirty="0"/>
              <a:t>72</a:t>
            </a:r>
            <a:r>
              <a:rPr lang="en-US" sz="3200" dirty="0"/>
              <a:t> </a:t>
            </a:r>
            <a:r>
              <a:rPr lang="en-US" sz="3200" dirty="0" smtClean="0"/>
              <a:t>possibilities</a:t>
            </a:r>
          </a:p>
          <a:p>
            <a:pPr lvl="1"/>
            <a:r>
              <a:rPr lang="en-US" sz="2600" dirty="0" smtClean="0"/>
              <a:t>10 char password ~2</a:t>
            </a:r>
            <a:r>
              <a:rPr lang="en-US" sz="2600" baseline="30000" dirty="0" smtClean="0"/>
              <a:t>60</a:t>
            </a:r>
            <a:endParaRPr lang="en-US" sz="2600" baseline="30000" dirty="0"/>
          </a:p>
          <a:p>
            <a:r>
              <a:rPr lang="en-US" sz="3200" dirty="0"/>
              <a:t>Let’s say our Mac lab attacked the problem</a:t>
            </a:r>
          </a:p>
          <a:p>
            <a:pPr lvl="1"/>
            <a:r>
              <a:rPr lang="en-US" sz="2800" dirty="0"/>
              <a:t>30 machines/lab * 8 cores/machine * 3 GHz (say 3 billion checks per second/core)</a:t>
            </a:r>
          </a:p>
          <a:p>
            <a:pPr lvl="1">
              <a:buNone/>
            </a:pPr>
            <a:r>
              <a:rPr lang="en-US" sz="2800" dirty="0"/>
              <a:t>= 720,000,000,000 checks/sec/lab</a:t>
            </a:r>
          </a:p>
          <a:p>
            <a:pPr lvl="1">
              <a:buNone/>
            </a:pPr>
            <a:r>
              <a:rPr lang="en-US" sz="2800" dirty="0"/>
              <a:t>= 720 </a:t>
            </a:r>
            <a:r>
              <a:rPr lang="en-US" sz="2800" dirty="0" err="1"/>
              <a:t>Gchecks</a:t>
            </a:r>
            <a:r>
              <a:rPr lang="en-US" sz="2800" dirty="0"/>
              <a:t>/sec/lab</a:t>
            </a:r>
          </a:p>
          <a:p>
            <a:endParaRPr lang="en-US" sz="32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9174480" y="1188721"/>
            <a:ext cx="4846320" cy="636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Regular computers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72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 checks needed / 720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Gchecks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/sec/lab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≈ 6.6 billion sec/lab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≈ 208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years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/lab</a:t>
            </a:r>
          </a:p>
          <a:p>
            <a:pPr marL="493396" marR="0" lvl="0" indent="-411480" algn="l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72-qubit quantum computers in timeαto 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√</a:t>
            </a: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2</a:t>
            </a:r>
            <a:r>
              <a:rPr kumimoji="0" lang="en-US" sz="29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72</a:t>
            </a: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 = 2</a:t>
            </a:r>
            <a:r>
              <a:rPr kumimoji="0" lang="en-US" sz="29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36</a:t>
            </a: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 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36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 checks needed / 720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Gchecks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/sec/lab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≈ 0.1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sec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18 VAG Rounded Light   02390"/>
                <a:ea typeface="ＭＳ Ｐゴシック" charset="-128"/>
                <a:cs typeface="+mn-cs"/>
              </a:rPr>
              <a:t>/lab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7600" y="1188734"/>
            <a:ext cx="5410200" cy="6367037"/>
          </a:xfrm>
        </p:spPr>
        <p:txBody>
          <a:bodyPr/>
          <a:lstStyle/>
          <a:p>
            <a:r>
              <a:rPr lang="en-US" sz="2800" b="1"/>
              <a:t>Washington Post</a:t>
            </a:r>
            <a:r>
              <a:rPr lang="en-US" sz="2800"/>
              <a:t>, 2014-01-03: </a:t>
            </a:r>
            <a:r>
              <a:rPr lang="en-US" sz="2800" i="1"/>
              <a:t>“The U.S. National Security Agency (NSA) is trying to develop a quantum computer that could be used to crack almost any type of encryption currently in use, according to documents released by former NSA contractor Edward Snowden.”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i="1"/>
              <a:t>“Once completed, the computer could be used to crack almost every type of encryption used to protect state secrets and other sensitive information, such as 1,024-bit RSA encryption keys, which would take hundreds of standard computers working together about 2,000 years to crack.”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9633" y="235462"/>
            <a:ext cx="13060680" cy="914400"/>
          </a:xfrm>
        </p:spPr>
        <p:txBody>
          <a:bodyPr/>
          <a:lstStyle/>
          <a:p>
            <a:r>
              <a:rPr lang="en-US" dirty="0"/>
              <a:t>NSA seeks to build Quantum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4630400" cy="264688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1000" b="1" dirty="0" err="1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www.washingtonpost.com/world/national-security/nsa-seeks-to-build-quantum-computer-that-could-crack-most-types-of-encryption/2014/01/02/8fff297e-7195-11e3-8def-a33011492df2_story.html</a:t>
            </a:r>
            <a:endParaRPr lang="en-US" sz="10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8" name="Picture 7" descr="718px-National_Security_Agency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5257800"/>
            <a:ext cx="251460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3030200" cy="731520"/>
          </a:xfrm>
        </p:spPr>
        <p:txBody>
          <a:bodyPr/>
          <a:lstStyle/>
          <a:p>
            <a:r>
              <a:rPr lang="en-US" sz="5400" dirty="0"/>
              <a:t>Quantum </a:t>
            </a:r>
            <a:r>
              <a:rPr lang="en-US" sz="5400" dirty="0" smtClean="0"/>
              <a:t>Computing Explained by Physicists</a:t>
            </a:r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3413760" y="0"/>
            <a:ext cx="1121664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 dirty="0" err="1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www.youtube.com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watch?v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=T2DXrs0OpHU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s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5" name="QuantumComputers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2400" y="1609724"/>
            <a:ext cx="9601200" cy="54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57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Biological</a:t>
            </a:r>
            <a:br>
              <a:rPr lang="en-US" dirty="0" smtClean="0"/>
            </a:br>
            <a:r>
              <a:rPr lang="en-US" dirty="0" smtClean="0"/>
              <a:t>Computing &amp; Interfaces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DNA Computing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3657600" y="1188720"/>
            <a:ext cx="510540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Thin   55390"/>
                <a:ea typeface="ＭＳ Ｐゴシック" charset="-128"/>
                <a:cs typeface="ＭＳ Ｐゴシック" charset="-128"/>
              </a:rPr>
              <a:t>Proposed computing device using DNA to do the work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/>
                <a:ea typeface="ＭＳ Ｐゴシック" charset="-128"/>
                <a:cs typeface="+mn-cs"/>
              </a:rPr>
              <a:t>Take advantage of the different molecules of DNA to try many possibilities at once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/>
                <a:ea typeface="ＭＳ Ｐゴシック" charset="-128"/>
                <a:cs typeface="+mn-cs"/>
              </a:rPr>
              <a:t>Ala parallel computing</a:t>
            </a: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18 VAG Rounded Thin   55390"/>
                <a:ea typeface="ＭＳ Ｐゴシック" charset="-128"/>
                <a:cs typeface="+mn-cs"/>
              </a:rPr>
              <a:t>Also in its infancy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Thin   55390"/>
              <a:ea typeface="ＭＳ Ｐゴシック" charset="-128"/>
              <a:cs typeface="ＭＳ Ｐゴシック" charset="-128"/>
            </a:endParaRPr>
          </a:p>
          <a:p>
            <a:pPr marL="493396" marR="0" lvl="0" indent="-411480" algn="l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lang="en-US" sz="2800">
                <a:solidFill>
                  <a:schemeClr val="tx1"/>
                </a:solidFill>
                <a:latin typeface="18 VAG Rounded Thin   55390"/>
                <a:ea typeface="ＭＳ Ｐゴシック" charset="-128"/>
                <a:cs typeface="ＭＳ Ｐゴシック" charset="-128"/>
              </a:rPr>
              <a:t>Papers in “Nature”</a:t>
            </a:r>
          </a:p>
          <a:p>
            <a:pPr marL="887730" lvl="1" indent="-342900" eaLnBrk="0" hangingPunct="0">
              <a:spcBef>
                <a:spcPct val="20000"/>
              </a:spcBef>
              <a:buSzPct val="90000"/>
              <a:buFont typeface="Wingdings" pitchFamily="-65" charset="2"/>
              <a:buChar char=""/>
            </a:pPr>
            <a:r>
              <a:rPr lang="en-US" sz="24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Thin   55390"/>
                <a:ea typeface="ＭＳ Ｐゴシック" charset="-128"/>
                <a:cs typeface="+mn-cs"/>
              </a:rPr>
              <a:t>In 2004, researchers claimed they built DNA Computer!</a:t>
            </a:r>
          </a:p>
          <a:p>
            <a:pPr marL="887730" lvl="1" indent="-342900" eaLnBrk="0" hangingPunct="0">
              <a:spcBef>
                <a:spcPct val="20000"/>
              </a:spcBef>
              <a:buSzPct val="90000"/>
              <a:buFont typeface="Wingdings" pitchFamily="-65" charset="2"/>
              <a:buChar char=""/>
            </a:pPr>
            <a:r>
              <a:rPr lang="en-US" sz="24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Thin   55390"/>
                <a:ea typeface="ＭＳ Ｐゴシック" charset="-128"/>
                <a:cs typeface="+mn-cs"/>
              </a:rPr>
              <a:t>In 2013, researchers stored (and retrieved!) data on DNA (</a:t>
            </a:r>
            <a:r>
              <a:rPr lang="en-US" sz="2400">
                <a:solidFill>
                  <a:schemeClr val="accent3">
                    <a:lumMod val="40000"/>
                    <a:lumOff val="60000"/>
                  </a:schemeClr>
                </a:solidFill>
                <a:latin typeface="18 VAG Rounded Thin   55390"/>
                <a:ea typeface="ＭＳ Ｐゴシック" charset="-128"/>
              </a:rPr>
              <a:t>All Shakespeare’s sonnets and audio clip of “I have a dream”)</a:t>
            </a:r>
          </a:p>
          <a:p>
            <a:pPr marL="234947" indent="-342900" eaLnBrk="0" hangingPunct="0">
              <a:spcBef>
                <a:spcPct val="20000"/>
              </a:spcBef>
              <a:buSzPct val="90000"/>
              <a:buFont typeface="Wingdings" pitchFamily="-65" charset="2"/>
              <a:buChar char=""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18 VAG Rounded Thin   55390"/>
              <a:ea typeface="ＭＳ Ｐゴシック" charset="-128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7920" y="0"/>
            <a:ext cx="841248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en.wikipedia.org/wiki/DNA_computing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734" y="1828800"/>
            <a:ext cx="4907772" cy="452061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174174" y="6583680"/>
            <a:ext cx="475488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506200" y="6781800"/>
            <a:ext cx="31242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Biological Machines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657600" y="1188720"/>
            <a:ext cx="5486400" cy="5852160"/>
          </a:xfrm>
        </p:spPr>
        <p:txBody>
          <a:bodyPr/>
          <a:lstStyle/>
          <a:p>
            <a:r>
              <a:rPr lang="en-US" sz="3600"/>
              <a:t>Michel Maharbiz and his team at Cal have wired insects (here a giant flower beetle) and can control flight</a:t>
            </a:r>
          </a:p>
          <a:p>
            <a:pPr lvl="1"/>
            <a:r>
              <a:rPr lang="en-US" sz="3200"/>
              <a:t>Implated as Pupa</a:t>
            </a:r>
          </a:p>
          <a:p>
            <a:r>
              <a:rPr lang="en-US" sz="3600"/>
              <a:t>Vision</a:t>
            </a:r>
          </a:p>
          <a:p>
            <a:pPr lvl="1"/>
            <a:r>
              <a:rPr lang="en-US" sz="3200"/>
              <a:t>Imagine devices that can collect, manipulate, store and act on info from environment</a:t>
            </a:r>
          </a:p>
          <a:p>
            <a:endParaRPr lang="en-US" sz="3600"/>
          </a:p>
        </p:txBody>
      </p:sp>
      <p:sp>
        <p:nvSpPr>
          <p:cNvPr id="8" name="Rectangle 7"/>
          <p:cNvSpPr/>
          <p:nvPr/>
        </p:nvSpPr>
        <p:spPr>
          <a:xfrm>
            <a:off x="2438400" y="1"/>
            <a:ext cx="12192000" cy="480131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www.technologyreview.com/article/412185/tr10-biological-machines/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11" name="Content Placeholder 5" descr="0309_BEETLE_x220.jpg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64" r="564"/>
          <a:stretch/>
        </p:blipFill>
        <p:spPr>
          <a:xfrm>
            <a:off x="9744323" y="1407492"/>
            <a:ext cx="3874274" cy="5414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4191000"/>
            <a:ext cx="1828800" cy="233523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9509760" y="6949440"/>
            <a:ext cx="429768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1520" indent="-731520">
              <a:lnSpc>
                <a:spcPct val="85000"/>
              </a:lnSpc>
              <a:buSzTx/>
              <a:buNone/>
              <a:tabLst>
                <a:tab pos="885826" algn="l"/>
              </a:tabLst>
              <a:defRPr/>
            </a:pPr>
            <a:endParaRPr lang="en-US" sz="3400" dirty="0"/>
          </a:p>
          <a:p>
            <a:pPr marL="731520" indent="-731520">
              <a:lnSpc>
                <a:spcPct val="85000"/>
              </a:lnSpc>
              <a:buSzTx/>
              <a:buNone/>
              <a:tabLst>
                <a:tab pos="885826" algn="l"/>
              </a:tabLst>
              <a:defRPr/>
            </a:pPr>
            <a:endParaRPr lang="en-US" sz="3400" dirty="0"/>
          </a:p>
          <a:p>
            <a:pPr marL="731520" indent="-731520" algn="ctr">
              <a:lnSpc>
                <a:spcPct val="85000"/>
              </a:lnSpc>
              <a:buSzTx/>
              <a:buNone/>
              <a:tabLst>
                <a:tab pos="885826" algn="l"/>
              </a:tabLst>
              <a:defRPr/>
            </a:pPr>
            <a:r>
              <a:rPr lang="en-US" sz="3400" b="1" dirty="0"/>
              <a:t>What is </a:t>
            </a:r>
            <a:r>
              <a:rPr lang="en-US" sz="3400" b="1" dirty="0" smtClean="0"/>
              <a:t>the most exciting future for computing?</a:t>
            </a:r>
            <a:endParaRPr lang="en-US" sz="3400" b="1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114800" y="3017520"/>
            <a:ext cx="9753600" cy="25603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08584" tIns="53340" rIns="108584" bIns="53340">
            <a:prstTxWarp prst="textNoShape">
              <a:avLst/>
            </a:prstTxWarp>
          </a:bodyPr>
          <a:lstStyle/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2900" dirty="0" smtClean="0">
                <a:solidFill>
                  <a:schemeClr val="tx1"/>
                </a:solidFill>
                <a:latin typeface="VAGRounded"/>
                <a:cs typeface="VAGRounded"/>
              </a:rPr>
              <a:t>Incremental improvements in computing architectures</a:t>
            </a:r>
            <a:endParaRPr lang="en-US" sz="29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2900" dirty="0" smtClean="0">
                <a:solidFill>
                  <a:schemeClr val="tx1"/>
                </a:solidFill>
                <a:latin typeface="VAGRounded"/>
                <a:cs typeface="VAGRounded"/>
              </a:rPr>
              <a:t>Quantum computing</a:t>
            </a:r>
            <a:endParaRPr lang="en-US" sz="29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2900" dirty="0" smtClean="0">
                <a:solidFill>
                  <a:schemeClr val="tx1"/>
                </a:solidFill>
                <a:latin typeface="VAGRounded"/>
                <a:cs typeface="VAGRounded"/>
              </a:rPr>
              <a:t>DNA computing</a:t>
            </a: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2900" dirty="0" smtClean="0">
                <a:solidFill>
                  <a:schemeClr val="tx1"/>
                </a:solidFill>
                <a:latin typeface="VAGRounded"/>
                <a:cs typeface="VAGRounded"/>
              </a:rPr>
              <a:t>Biological Machines</a:t>
            </a:r>
            <a:endParaRPr lang="en-US" sz="29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2900" dirty="0" smtClean="0">
                <a:solidFill>
                  <a:schemeClr val="tx1"/>
                </a:solidFill>
                <a:latin typeface="VAGRounded"/>
                <a:cs typeface="VAGRounded"/>
              </a:rPr>
              <a:t>Something completely different</a:t>
            </a:r>
            <a:endParaRPr lang="en-US" sz="29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518638" y="91441"/>
            <a:ext cx="1019950" cy="92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526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half" idx="1"/>
          </p:nvPr>
        </p:nvSpPr>
        <p:spPr>
          <a:xfrm>
            <a:off x="3657600" y="1188721"/>
            <a:ext cx="5257800" cy="6367037"/>
          </a:xfrm>
        </p:spPr>
        <p:txBody>
          <a:bodyPr/>
          <a:lstStyle/>
          <a:p>
            <a:r>
              <a:rPr lang="en-US" sz="3200"/>
              <a:t>What a wonderful time we live in; we’re far from done</a:t>
            </a:r>
          </a:p>
          <a:p>
            <a:pPr lvl="1"/>
            <a:r>
              <a:rPr lang="en-US" sz="2800"/>
              <a:t>What about privacy?</a:t>
            </a:r>
          </a:p>
          <a:p>
            <a:r>
              <a:rPr lang="en-US" sz="3200"/>
              <a:t>Find out the problem you want to solve</a:t>
            </a:r>
          </a:p>
          <a:p>
            <a:pPr lvl="1"/>
            <a:r>
              <a:rPr lang="en-US" sz="2800"/>
              <a:t>Computing will probably help get you there!</a:t>
            </a:r>
          </a:p>
          <a:p>
            <a:r>
              <a:rPr lang="en-US" sz="3200"/>
              <a:t>We probably can’t even imagine future software + hardware breakthroughs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/>
          <a:srcRect l="-5004" r="-5004"/>
          <a:stretch>
            <a:fillRect/>
          </a:stretch>
        </p:blipFill>
        <p:spPr bwMode="auto">
          <a:xfrm>
            <a:off x="9448800" y="1489054"/>
            <a:ext cx="4389120" cy="576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9610272" y="7239000"/>
            <a:ext cx="3892238" cy="512910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</a:t>
            </a:r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 (see website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Explore Post Due Tomorrow</a:t>
            </a:r>
          </a:p>
          <a:p>
            <a:pPr lvl="1"/>
            <a:r>
              <a:rPr lang="en-US" dirty="0" smtClean="0"/>
              <a:t>Comments Monday!</a:t>
            </a:r>
          </a:p>
          <a:p>
            <a:pPr lvl="2"/>
            <a:r>
              <a:rPr lang="en-US" dirty="0" smtClean="0"/>
              <a:t>Must have 3, but comment more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/>
              <a:t>Final Projects – </a:t>
            </a:r>
          </a:p>
          <a:p>
            <a:pPr lvl="1"/>
            <a:r>
              <a:rPr lang="en-US" dirty="0" smtClean="0"/>
              <a:t>Be Creative and ambitious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378456" y="2580167"/>
            <a:ext cx="184731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Overview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657600" y="1188720"/>
            <a:ext cx="5029200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/>
              <a:ea typeface="ＭＳ Ｐゴシック" charset="-128"/>
              <a:cs typeface="ＭＳ Ｐゴシック" charset="-128"/>
            </a:endParaRPr>
          </a:p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Where will today’s computers go?</a:t>
            </a:r>
          </a:p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Quantum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Computing</a:t>
            </a:r>
          </a:p>
          <a:p>
            <a:pPr marL="493396" marR="0" lvl="0" indent="-411480" algn="l" defTabSz="914400" rtl="0" eaLnBrk="0" fontAlgn="base" latinLnBrk="0" hangingPunct="0">
              <a:lnSpc>
                <a:spcPct val="9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Biological Computing</a:t>
            </a:r>
            <a:r>
              <a:rPr kumimoji="0" lang="en-US" sz="3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18 VAG Rounded Bold   07390"/>
                <a:ea typeface="ＭＳ Ｐゴシック" charset="-128"/>
                <a:cs typeface="ＭＳ Ｐゴシック" charset="-128"/>
              </a:rPr>
              <a:t> &amp; Interfaces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18 VAG Rounded Bold   0739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9128760" y="6583680"/>
            <a:ext cx="484632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-9193" b="-9193"/>
          <a:stretch>
            <a:fillRect/>
          </a:stretch>
        </p:blipFill>
        <p:spPr>
          <a:xfrm>
            <a:off x="9128760" y="1188720"/>
            <a:ext cx="489204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will today’s computers go?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Technology … Growth!</a:t>
            </a:r>
          </a:p>
        </p:txBody>
      </p:sp>
      <p:sp>
        <p:nvSpPr>
          <p:cNvPr id="1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657600" y="1188721"/>
            <a:ext cx="6940867" cy="6367037"/>
          </a:xfrm>
        </p:spPr>
        <p:txBody>
          <a:bodyPr/>
          <a:lstStyle/>
          <a:p>
            <a:r>
              <a:rPr lang="en-US" sz="2800"/>
              <a:t>Processor</a:t>
            </a:r>
          </a:p>
          <a:p>
            <a:pPr lvl="1"/>
            <a:r>
              <a:rPr lang="en-US" sz="2400"/>
              <a:t>Speed 2x / 2 years (since ’71)</a:t>
            </a:r>
          </a:p>
          <a:p>
            <a:pPr lvl="1"/>
            <a:r>
              <a:rPr lang="en-US" sz="2400"/>
              <a:t>100X performance last decade</a:t>
            </a:r>
            <a:endParaRPr lang="en-US" sz="1600"/>
          </a:p>
          <a:p>
            <a:pPr lvl="1"/>
            <a:r>
              <a:rPr lang="en-US" sz="2400"/>
              <a:t>When you graduate: </a:t>
            </a:r>
            <a:r>
              <a:rPr lang="en-US" sz="2400">
                <a:solidFill>
                  <a:schemeClr val="accent2"/>
                </a:solidFill>
              </a:rPr>
              <a:t>4 GHz, 32 Cores</a:t>
            </a:r>
            <a:endParaRPr lang="en-US" sz="1600">
              <a:solidFill>
                <a:schemeClr val="accent2"/>
              </a:solidFill>
            </a:endParaRPr>
          </a:p>
          <a:p>
            <a:r>
              <a:rPr lang="en-US" sz="2800"/>
              <a:t>Memory (DRAM)</a:t>
            </a:r>
          </a:p>
          <a:p>
            <a:pPr lvl="1"/>
            <a:r>
              <a:rPr lang="en-US" sz="2400"/>
              <a:t>Capacity: 2x / 2 years (since ’96)</a:t>
            </a:r>
          </a:p>
          <a:p>
            <a:pPr lvl="1"/>
            <a:r>
              <a:rPr lang="en-US" sz="2400"/>
              <a:t>64x size last decade. </a:t>
            </a:r>
          </a:p>
          <a:p>
            <a:pPr lvl="1"/>
            <a:r>
              <a:rPr lang="en-US" sz="2400"/>
              <a:t>When you graduate: </a:t>
            </a:r>
            <a:r>
              <a:rPr lang="en-US" sz="2400">
                <a:solidFill>
                  <a:schemeClr val="accent2"/>
                </a:solidFill>
              </a:rPr>
              <a:t>128 GibiBytes</a:t>
            </a:r>
            <a:endParaRPr lang="en-US" sz="1600">
              <a:solidFill>
                <a:schemeClr val="accent2"/>
              </a:solidFill>
            </a:endParaRPr>
          </a:p>
          <a:p>
            <a:r>
              <a:rPr lang="en-US" sz="2800"/>
              <a:t>Disk</a:t>
            </a:r>
          </a:p>
          <a:p>
            <a:pPr lvl="1"/>
            <a:r>
              <a:rPr lang="en-US" sz="2400"/>
              <a:t>Capacity: 2x / 1 year (since ’97)</a:t>
            </a:r>
          </a:p>
          <a:p>
            <a:pPr lvl="1"/>
            <a:r>
              <a:rPr lang="en-US" sz="2400"/>
              <a:t>250X size last decade.</a:t>
            </a:r>
          </a:p>
          <a:p>
            <a:pPr lvl="1"/>
            <a:r>
              <a:rPr lang="en-US" sz="2400"/>
              <a:t>When you graduate: </a:t>
            </a:r>
            <a:r>
              <a:rPr lang="en-US" sz="2400">
                <a:solidFill>
                  <a:schemeClr val="accent2"/>
                </a:solidFill>
              </a:rPr>
              <a:t>16 TeraBytes</a:t>
            </a:r>
            <a:endParaRPr lang="en-US" sz="1600">
              <a:solidFill>
                <a:schemeClr val="accent2"/>
              </a:solidFill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half" idx="2"/>
          </p:nvPr>
        </p:nvSpPr>
        <p:spPr>
          <a:xfrm>
            <a:off x="10659427" y="1188721"/>
            <a:ext cx="3208973" cy="6367037"/>
          </a:xfrm>
        </p:spPr>
        <p:txBody>
          <a:bodyPr/>
          <a:lstStyle/>
          <a:p>
            <a:pPr algn="ctr">
              <a:buNone/>
            </a:pPr>
            <a:r>
              <a:rPr lang="en-US" sz="2200" u="sng"/>
              <a:t>Ki</a:t>
            </a:r>
            <a:r>
              <a:rPr lang="en-US" sz="2200"/>
              <a:t>lo (10</a:t>
            </a:r>
            <a:r>
              <a:rPr lang="en-US" sz="2200" baseline="30000"/>
              <a:t>3</a:t>
            </a:r>
            <a:r>
              <a:rPr lang="en-US" sz="2200"/>
              <a:t>) &amp; </a:t>
            </a:r>
            <a:r>
              <a:rPr lang="en-US" sz="2200" u="sng"/>
              <a:t>Ki</a:t>
            </a:r>
            <a:r>
              <a:rPr lang="en-US" sz="2200"/>
              <a:t>bi (2</a:t>
            </a:r>
            <a:r>
              <a:rPr lang="en-US" sz="2200" baseline="30000"/>
              <a:t>10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Me</a:t>
            </a:r>
            <a:r>
              <a:rPr lang="en-US" sz="2200"/>
              <a:t>ga (10</a:t>
            </a:r>
            <a:r>
              <a:rPr lang="en-US" sz="2200" baseline="30000"/>
              <a:t>6</a:t>
            </a:r>
            <a:r>
              <a:rPr lang="en-US" sz="2200"/>
              <a:t>) &amp; </a:t>
            </a:r>
            <a:r>
              <a:rPr lang="en-US" sz="2200" u="sng"/>
              <a:t>Me</a:t>
            </a:r>
            <a:r>
              <a:rPr lang="en-US" sz="2200"/>
              <a:t>bi (2</a:t>
            </a:r>
            <a:r>
              <a:rPr lang="en-US" sz="2200" baseline="30000"/>
              <a:t>20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Gi</a:t>
            </a:r>
            <a:r>
              <a:rPr lang="en-US" sz="2200"/>
              <a:t>ga (10</a:t>
            </a:r>
            <a:r>
              <a:rPr lang="en-US" sz="2200" baseline="30000"/>
              <a:t>9</a:t>
            </a:r>
            <a:r>
              <a:rPr lang="en-US" sz="2200"/>
              <a:t>) &amp; </a:t>
            </a:r>
            <a:r>
              <a:rPr lang="en-US" sz="2200" u="sng"/>
              <a:t>Gi</a:t>
            </a:r>
            <a:r>
              <a:rPr lang="en-US" sz="2200"/>
              <a:t>bi (2</a:t>
            </a:r>
            <a:r>
              <a:rPr lang="en-US" sz="2200" baseline="30000"/>
              <a:t>30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Te</a:t>
            </a:r>
            <a:r>
              <a:rPr lang="en-US" sz="2200"/>
              <a:t>ra (10</a:t>
            </a:r>
            <a:r>
              <a:rPr lang="en-US" sz="2200" baseline="30000"/>
              <a:t>12</a:t>
            </a:r>
            <a:r>
              <a:rPr lang="en-US" sz="2200"/>
              <a:t>) &amp; </a:t>
            </a:r>
            <a:r>
              <a:rPr lang="en-US" sz="2200" u="sng"/>
              <a:t>Te</a:t>
            </a:r>
            <a:r>
              <a:rPr lang="en-US" sz="2200"/>
              <a:t>bi (2</a:t>
            </a:r>
            <a:r>
              <a:rPr lang="en-US" sz="2200" baseline="30000"/>
              <a:t>40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Pe</a:t>
            </a:r>
            <a:r>
              <a:rPr lang="en-US" sz="2200"/>
              <a:t>ta (10</a:t>
            </a:r>
            <a:r>
              <a:rPr lang="en-US" sz="2200" baseline="30000"/>
              <a:t>15</a:t>
            </a:r>
            <a:r>
              <a:rPr lang="en-US" sz="2200"/>
              <a:t>) &amp; </a:t>
            </a:r>
            <a:r>
              <a:rPr lang="en-US" sz="2200" u="sng"/>
              <a:t>Pe</a:t>
            </a:r>
            <a:r>
              <a:rPr lang="en-US" sz="2200"/>
              <a:t>bi (2</a:t>
            </a:r>
            <a:r>
              <a:rPr lang="en-US" sz="2200" baseline="30000"/>
              <a:t>50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Ex</a:t>
            </a:r>
            <a:r>
              <a:rPr lang="en-US" sz="2200"/>
              <a:t>a (10</a:t>
            </a:r>
            <a:r>
              <a:rPr lang="en-US" sz="2200" baseline="30000"/>
              <a:t>18</a:t>
            </a:r>
            <a:r>
              <a:rPr lang="en-US" sz="2200"/>
              <a:t>) &amp; </a:t>
            </a:r>
            <a:r>
              <a:rPr lang="en-US" sz="2200" u="sng"/>
              <a:t>Ex</a:t>
            </a:r>
            <a:r>
              <a:rPr lang="en-US" sz="2200"/>
              <a:t>bi (2</a:t>
            </a:r>
            <a:r>
              <a:rPr lang="en-US" sz="2200" baseline="30000"/>
              <a:t>60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Ze</a:t>
            </a:r>
            <a:r>
              <a:rPr lang="en-US" sz="2200"/>
              <a:t>tta (10</a:t>
            </a:r>
            <a:r>
              <a:rPr lang="en-US" sz="2200" baseline="30000"/>
              <a:t>21</a:t>
            </a:r>
            <a:r>
              <a:rPr lang="en-US" sz="2200"/>
              <a:t>) &amp; </a:t>
            </a:r>
            <a:r>
              <a:rPr lang="en-US" sz="2200" u="sng"/>
              <a:t>Ze</a:t>
            </a:r>
            <a:r>
              <a:rPr lang="en-US" sz="2200"/>
              <a:t>bi (2</a:t>
            </a:r>
            <a:r>
              <a:rPr lang="en-US" sz="2200" baseline="30000"/>
              <a:t>70</a:t>
            </a:r>
            <a:r>
              <a:rPr lang="en-US" sz="2200"/>
              <a:t>)</a:t>
            </a:r>
          </a:p>
          <a:p>
            <a:pPr algn="ctr">
              <a:buNone/>
            </a:pPr>
            <a:r>
              <a:rPr lang="en-US" sz="1700">
                <a:latin typeface="Wingdings"/>
                <a:ea typeface="Wingdings"/>
                <a:cs typeface="Wingdings"/>
              </a:rPr>
              <a:t></a:t>
            </a:r>
            <a:endParaRPr lang="en-US" sz="1700"/>
          </a:p>
          <a:p>
            <a:pPr algn="ctr">
              <a:buNone/>
            </a:pPr>
            <a:r>
              <a:rPr lang="en-US" sz="2200" u="sng"/>
              <a:t>Yo</a:t>
            </a:r>
            <a:r>
              <a:rPr lang="en-US" sz="2200"/>
              <a:t>tta (10</a:t>
            </a:r>
            <a:r>
              <a:rPr lang="en-US" sz="2200" baseline="30000"/>
              <a:t>24</a:t>
            </a:r>
            <a:r>
              <a:rPr lang="en-US" sz="2200"/>
              <a:t>) &amp; </a:t>
            </a:r>
            <a:r>
              <a:rPr lang="en-US" sz="2200" u="sng"/>
              <a:t>Yo</a:t>
            </a:r>
            <a:r>
              <a:rPr lang="en-US" sz="2200"/>
              <a:t>bi (2</a:t>
            </a:r>
            <a:r>
              <a:rPr lang="en-US" sz="2200" baseline="30000"/>
              <a:t>80</a:t>
            </a:r>
            <a:r>
              <a:rPr lang="en-US" sz="2200"/>
              <a:t>)</a:t>
            </a:r>
          </a:p>
          <a:p>
            <a:pPr algn="ctr">
              <a:buNone/>
            </a:pPr>
            <a:endParaRPr lang="en-US" sz="2200"/>
          </a:p>
        </p:txBody>
      </p:sp>
      <p:sp>
        <p:nvSpPr>
          <p:cNvPr id="17" name="Rectangle 16"/>
          <p:cNvSpPr/>
          <p:nvPr/>
        </p:nvSpPr>
        <p:spPr>
          <a:xfrm>
            <a:off x="11506200" y="6781800"/>
            <a:ext cx="3124200" cy="707838"/>
          </a:xfrm>
          <a:prstGeom prst="rect">
            <a:avLst/>
          </a:prstGeom>
        </p:spPr>
        <p:txBody>
          <a:bodyPr wrap="square" lIns="91397" tIns="45696" rIns="91397" bIns="45696">
            <a:spAutoFit/>
          </a:bodyPr>
          <a:lstStyle/>
          <a:p>
            <a:pPr algn="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Kilo, Mega, Giga, </a:t>
            </a:r>
            <a:r>
              <a:rPr lang="en-US" sz="5000" dirty="0" err="1"/>
              <a:t>Tera</a:t>
            </a:r>
            <a:r>
              <a:rPr lang="en-US" sz="5000" dirty="0"/>
              <a:t>, </a:t>
            </a:r>
            <a:r>
              <a:rPr lang="en-US" sz="5000" dirty="0" err="1"/>
              <a:t>Peta</a:t>
            </a:r>
            <a:r>
              <a:rPr lang="en-US" sz="5000" dirty="0"/>
              <a:t>, </a:t>
            </a:r>
            <a:r>
              <a:rPr lang="en-US" sz="5000" dirty="0" err="1"/>
              <a:t>Exa</a:t>
            </a:r>
            <a:r>
              <a:rPr lang="en-US" sz="5000" dirty="0"/>
              <a:t>, </a:t>
            </a:r>
            <a:r>
              <a:rPr lang="en-US" sz="5000" dirty="0" err="1"/>
              <a:t>Zetta</a:t>
            </a:r>
            <a:r>
              <a:rPr lang="en-US" sz="5000" dirty="0"/>
              <a:t>, </a:t>
            </a:r>
            <a:r>
              <a:rPr lang="en-US" sz="5000" dirty="0" err="1"/>
              <a:t>Yotta</a:t>
            </a:r>
            <a:endParaRPr lang="en-US" sz="5000" dirty="0"/>
          </a:p>
        </p:txBody>
      </p:sp>
      <p:sp>
        <p:nvSpPr>
          <p:cNvPr id="1630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z="2200" dirty="0">
              <a:latin typeface="18 VAG Rounded Thin   55390"/>
            </a:endParaRPr>
          </a:p>
          <a:p>
            <a:endParaRPr lang="en-US" sz="2200" dirty="0">
              <a:latin typeface="18 VAG Rounded Thin   55390"/>
            </a:endParaRPr>
          </a:p>
          <a:p>
            <a:r>
              <a:rPr lang="en-US" sz="2200" dirty="0">
                <a:latin typeface="18 VAG Rounded Thin   55390"/>
              </a:rPr>
              <a:t>Kid meets giant Texas people exercising </a:t>
            </a:r>
            <a:r>
              <a:rPr lang="en-US" sz="2200" dirty="0" err="1">
                <a:latin typeface="18 VAG Rounded Thin   55390"/>
              </a:rPr>
              <a:t>zen</a:t>
            </a:r>
            <a:r>
              <a:rPr lang="en-US" sz="2200" dirty="0">
                <a:latin typeface="18 VAG Rounded Thin   55390"/>
              </a:rPr>
              <a:t>-like yoga. – Rolf O</a:t>
            </a:r>
          </a:p>
          <a:p>
            <a:r>
              <a:rPr lang="en-US" sz="2200" dirty="0">
                <a:latin typeface="18 VAG Rounded Thin   55390"/>
              </a:rPr>
              <a:t>Kind men give ten percent extra, zestfully, youthfully. – </a:t>
            </a:r>
            <a:r>
              <a:rPr lang="en-US" sz="2200" dirty="0" err="1">
                <a:latin typeface="18 VAG Rounded Thin   55390"/>
              </a:rPr>
              <a:t>Hava</a:t>
            </a:r>
            <a:r>
              <a:rPr lang="en-US" sz="2200" dirty="0">
                <a:latin typeface="18 VAG Rounded Thin   55390"/>
              </a:rPr>
              <a:t> E</a:t>
            </a:r>
          </a:p>
          <a:p>
            <a:r>
              <a:rPr lang="en-US" sz="2200" dirty="0">
                <a:latin typeface="18 VAG Rounded Thin   55390"/>
              </a:rPr>
              <a:t>Kissing Mentors Gives Testy Persistent Extremists Zealous Youthfulness. – </a:t>
            </a:r>
            <a:r>
              <a:rPr lang="en-US" sz="2200" dirty="0" err="1" smtClean="0">
                <a:latin typeface="18 VAG Rounded Thin   55390"/>
              </a:rPr>
              <a:t>Gary M</a:t>
            </a:r>
            <a:endParaRPr lang="en-US" sz="2200" dirty="0">
              <a:latin typeface="18 VAG Rounded Thin   55390"/>
            </a:endParaRPr>
          </a:p>
          <a:p>
            <a:r>
              <a:rPr lang="en-US" sz="2200" dirty="0">
                <a:latin typeface="18 VAG Rounded Thin   55390"/>
              </a:rPr>
              <a:t>Kindness means giving, teaching, permeating excess zeal yourself. – </a:t>
            </a:r>
            <a:r>
              <a:rPr lang="en-US" sz="2200" dirty="0" err="1">
                <a:latin typeface="18 VAG Rounded Thin   55390"/>
              </a:rPr>
              <a:t>Hava</a:t>
            </a:r>
            <a:r>
              <a:rPr lang="en-US" sz="2200" dirty="0">
                <a:latin typeface="18 VAG Rounded Thin   55390"/>
              </a:rPr>
              <a:t> E</a:t>
            </a:r>
          </a:p>
          <a:p>
            <a:r>
              <a:rPr lang="en-US" sz="2200" dirty="0">
                <a:latin typeface="18 VAG Rounded Thin   55390"/>
              </a:rPr>
              <a:t>Killing messengers gives terrible people exactly zero, </a:t>
            </a:r>
            <a:r>
              <a:rPr lang="en-US" sz="2200" dirty="0" err="1">
                <a:latin typeface="18 VAG Rounded Thin   55390"/>
              </a:rPr>
              <a:t>yo</a:t>
            </a:r>
            <a:endParaRPr lang="en-US" sz="2200" dirty="0">
              <a:latin typeface="18 VAG Rounded Thin   55390"/>
            </a:endParaRPr>
          </a:p>
          <a:p>
            <a:r>
              <a:rPr lang="en-US" sz="2200" dirty="0">
                <a:latin typeface="18 VAG Rounded Thin   55390"/>
              </a:rPr>
              <a:t>Kindergarten means giving teachers perfect examples (of) zeal (&amp;) youth</a:t>
            </a:r>
          </a:p>
          <a:p>
            <a:r>
              <a:rPr lang="en-US" sz="2200" dirty="0">
                <a:latin typeface="18 VAG Rounded Thin   55390"/>
              </a:rPr>
              <a:t>Kissing mediocre giraffes teaches people (to) expect zero (from) you</a:t>
            </a:r>
          </a:p>
          <a:p>
            <a:r>
              <a:rPr lang="en-US" sz="2200" dirty="0">
                <a:latin typeface="18 VAG Rounded Thin   55390"/>
              </a:rPr>
              <a:t>Kinky Mean Girls Teach Penis-Extending Zen Yoga</a:t>
            </a:r>
          </a:p>
          <a:p>
            <a:r>
              <a:rPr lang="en-US" sz="2200" dirty="0">
                <a:latin typeface="18 VAG Rounded Thin   55390"/>
              </a:rPr>
              <a:t>Kissing Mel Gibson, Teddy Pendergrass exclaimed: “Zesty, </a:t>
            </a:r>
            <a:r>
              <a:rPr lang="en-US" sz="2200" dirty="0" err="1">
                <a:latin typeface="18 VAG Rounded Thin   55390"/>
              </a:rPr>
              <a:t>yo</a:t>
            </a:r>
            <a:r>
              <a:rPr lang="en-US" sz="2200" dirty="0">
                <a:latin typeface="18 VAG Rounded Thin   55390"/>
              </a:rPr>
              <a:t>!” – Dan G</a:t>
            </a:r>
          </a:p>
          <a:p>
            <a:r>
              <a:rPr lang="en-US" sz="2200" dirty="0">
                <a:latin typeface="18 VAG Rounded Thin   55390"/>
              </a:rPr>
              <a:t>Kissing me gives ten percent extra zeal &amp; youth! – Dan G (borrowing parts)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0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0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0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0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0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0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0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0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0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30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30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30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30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30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30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30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30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 </a:t>
            </a:r>
            <a:r>
              <a:rPr lang="en-US" dirty="0" smtClean="0"/>
              <a:t>Instruction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188739"/>
            <a:ext cx="13060680" cy="6438901"/>
          </a:xfrm>
        </p:spPr>
        <p:txBody>
          <a:bodyPr/>
          <a:lstStyle/>
          <a:p>
            <a:pPr marL="731520" indent="-731520">
              <a:lnSpc>
                <a:spcPct val="85000"/>
              </a:lnSpc>
              <a:buSzTx/>
              <a:buNone/>
              <a:tabLst>
                <a:tab pos="885826" algn="l"/>
              </a:tabLst>
              <a:defRPr/>
            </a:pPr>
            <a:endParaRPr lang="en-US" sz="3400" dirty="0"/>
          </a:p>
          <a:p>
            <a:pPr marL="731520" indent="-731520" algn="ctr">
              <a:lnSpc>
                <a:spcPct val="85000"/>
              </a:lnSpc>
              <a:buSzTx/>
              <a:buNone/>
              <a:tabLst>
                <a:tab pos="885826" algn="l"/>
              </a:tabLst>
              <a:defRPr/>
            </a:pPr>
            <a:r>
              <a:rPr lang="en-US" sz="3400" dirty="0"/>
              <a:t>What </a:t>
            </a:r>
            <a:r>
              <a:rPr lang="en-US" sz="3400" dirty="0" smtClean="0"/>
              <a:t>was recently proposed to go after </a:t>
            </a:r>
            <a:r>
              <a:rPr lang="en-US" sz="3400" dirty="0" err="1" smtClean="0"/>
              <a:t>Yotta</a:t>
            </a:r>
            <a:r>
              <a:rPr lang="en-US" sz="3400" dirty="0"/>
              <a:t>?</a:t>
            </a:r>
            <a:r>
              <a:rPr lang="en-US" sz="3400" dirty="0" smtClean="0"/>
              <a:t>  (i.e., 10</a:t>
            </a:r>
            <a:r>
              <a:rPr lang="en-US" sz="3400" baseline="30000" dirty="0" smtClean="0"/>
              <a:t>27</a:t>
            </a:r>
            <a:r>
              <a:rPr lang="en-US" sz="3400" dirty="0" smtClean="0"/>
              <a:t>)</a:t>
            </a:r>
            <a:endParaRPr lang="en-US" sz="34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84960" y="2743200"/>
            <a:ext cx="11582400" cy="259079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08584" tIns="53340" rIns="108584" bIns="53340">
            <a:prstTxWarp prst="textNoShape">
              <a:avLst/>
            </a:prstTxWarp>
          </a:bodyPr>
          <a:lstStyle/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3600" dirty="0" err="1" smtClean="0">
                <a:solidFill>
                  <a:schemeClr val="tx1"/>
                </a:solidFill>
                <a:latin typeface="VAGRounded"/>
                <a:cs typeface="VAGRounded"/>
              </a:rPr>
              <a:t>Lotta</a:t>
            </a:r>
            <a:endParaRPr lang="en-US" sz="36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3600" dirty="0" err="1" smtClean="0">
                <a:solidFill>
                  <a:schemeClr val="tx1"/>
                </a:solidFill>
                <a:latin typeface="VAGRounded"/>
                <a:cs typeface="VAGRounded"/>
              </a:rPr>
              <a:t>Lotsa</a:t>
            </a:r>
            <a:endParaRPr lang="en-US" sz="3600" dirty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3600" dirty="0" err="1" smtClean="0">
                <a:solidFill>
                  <a:schemeClr val="tx1"/>
                </a:solidFill>
                <a:latin typeface="VAGRounded"/>
                <a:cs typeface="VAGRounded"/>
              </a:rPr>
              <a:t>Wholelotta</a:t>
            </a:r>
            <a:endParaRPr lang="en-US" sz="3600" dirty="0" smtClean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FontTx/>
              <a:buAutoNum type="alphaLcParenR"/>
            </a:pPr>
            <a:r>
              <a:rPr lang="en-US" sz="3600" dirty="0" err="1" smtClean="0">
                <a:solidFill>
                  <a:schemeClr val="tx1"/>
                </a:solidFill>
                <a:latin typeface="VAGRounded"/>
                <a:cs typeface="VAGRounded"/>
              </a:rPr>
              <a:t>Hella</a:t>
            </a:r>
            <a:endParaRPr lang="en-US" sz="3600" dirty="0" smtClean="0">
              <a:solidFill>
                <a:schemeClr val="tx1"/>
              </a:solidFill>
              <a:latin typeface="VAGRounded"/>
              <a:cs typeface="VAGRounded"/>
            </a:endParaRPr>
          </a:p>
          <a:p>
            <a:pPr marL="548640" indent="-548640">
              <a:lnSpc>
                <a:spcPct val="85000"/>
              </a:lnSpc>
              <a:buSzPct val="100000"/>
              <a:buAutoNum type="alphaLcParenR"/>
            </a:pPr>
            <a:r>
              <a:rPr lang="en-US" sz="3600" dirty="0" smtClean="0">
                <a:solidFill>
                  <a:schemeClr val="tx1"/>
                </a:solidFill>
                <a:latin typeface="VAGRounded"/>
                <a:cs typeface="VAGRounded"/>
              </a:rPr>
              <a:t>Zillion</a:t>
            </a:r>
            <a:endParaRPr lang="en-US" sz="3600" dirty="0">
              <a:solidFill>
                <a:schemeClr val="tx1"/>
              </a:solidFill>
              <a:latin typeface="VAGRounded"/>
              <a:cs typeface="VAGRounded"/>
            </a:endParaRP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148547" y="91442"/>
            <a:ext cx="1359933" cy="92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1463040" y="5486401"/>
            <a:ext cx="11704320" cy="17727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09728" tIns="54864" rIns="109728" bIns="54864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rgbClr val="FFFF00"/>
                </a:solidFill>
                <a:latin typeface="18 VAG Rounded Bold   07390"/>
              </a:rPr>
              <a:t>Both Google’s and WolframAlpha’s calculator can understand and use “Hella” in their calculations!</a:t>
            </a:r>
          </a:p>
          <a:p>
            <a:pPr algn="ctr"/>
            <a:r>
              <a:rPr lang="en-US" sz="3600">
                <a:solidFill>
                  <a:srgbClr val="FFFF00"/>
                </a:solidFill>
                <a:latin typeface="Courier"/>
                <a:cs typeface="Courier"/>
              </a:rPr>
              <a:t>www.makehellaofficial.blogspot.com</a:t>
            </a:r>
          </a:p>
        </p:txBody>
      </p:sp>
    </p:spTree>
    <p:extLst>
      <p:ext uri="{BB962C8B-B14F-4D97-AF65-F5344CB8AC3E}">
        <p14:creationId xmlns:p14="http://schemas.microsoft.com/office/powerpoint/2010/main" val="2641965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Quantum</a:t>
            </a:r>
            <a:br>
              <a:rPr lang="en-US" dirty="0" smtClean="0"/>
            </a:br>
            <a:r>
              <a:rPr lang="en-US" dirty="0" smtClean="0"/>
              <a:t>Computing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320"/>
            <a:ext cx="13060680" cy="914400"/>
          </a:xfrm>
        </p:spPr>
        <p:txBody>
          <a:bodyPr/>
          <a:lstStyle/>
          <a:p>
            <a:r>
              <a:rPr lang="en-US"/>
              <a:t>Quantum Computing (1/3)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657600" y="1188720"/>
            <a:ext cx="5486400" cy="5852160"/>
          </a:xfrm>
        </p:spPr>
        <p:txBody>
          <a:bodyPr/>
          <a:lstStyle/>
          <a:p>
            <a:r>
              <a:rPr lang="en-US" sz="3400"/>
              <a:t>Proposed computing device using quantum mechanics</a:t>
            </a:r>
          </a:p>
          <a:p>
            <a:pPr lvl="1"/>
            <a:r>
              <a:rPr lang="en-US" sz="2900"/>
              <a:t>This field in its infancy… </a:t>
            </a:r>
          </a:p>
          <a:p>
            <a:r>
              <a:rPr lang="en-US" sz="3400"/>
              <a:t>Normally: </a:t>
            </a:r>
            <a:r>
              <a:rPr lang="en-US" sz="3400">
                <a:solidFill>
                  <a:schemeClr val="accent2"/>
                </a:solidFill>
              </a:rPr>
              <a:t>bits</a:t>
            </a:r>
            <a:r>
              <a:rPr lang="en-US" sz="3400"/>
              <a:t>, which are either 0 or 1</a:t>
            </a:r>
          </a:p>
          <a:p>
            <a:r>
              <a:rPr lang="en-US" sz="3400"/>
              <a:t>Quantum: </a:t>
            </a:r>
            <a:r>
              <a:rPr lang="en-US" sz="3400">
                <a:solidFill>
                  <a:schemeClr val="accent2"/>
                </a:solidFill>
              </a:rPr>
              <a:t>qubits</a:t>
            </a:r>
            <a:r>
              <a:rPr lang="en-US" sz="3400"/>
              <a:t>, either 0, 1 or “quantum superposition” of these</a:t>
            </a:r>
          </a:p>
          <a:p>
            <a:pPr lvl="1"/>
            <a:r>
              <a:rPr lang="en-US" sz="2900"/>
              <a:t>This is the key idea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0" y="1188720"/>
            <a:ext cx="4815840" cy="5852160"/>
          </a:xfrm>
        </p:spPr>
        <p:txBody>
          <a:bodyPr/>
          <a:lstStyle/>
          <a:p>
            <a:r>
              <a:rPr lang="en-US" sz="2900"/>
              <a:t>If you have 2 bits, they’re in exactly one of these:</a:t>
            </a:r>
          </a:p>
          <a:p>
            <a:pPr lvl="1"/>
            <a:r>
              <a:rPr lang="en-US" sz="2400"/>
              <a:t>00, 01, 10 or 11</a:t>
            </a:r>
          </a:p>
          <a:p>
            <a:r>
              <a:rPr lang="en-US" sz="2900"/>
              <a:t>If you have 2 qubits, they’re in </a:t>
            </a:r>
            <a:r>
              <a:rPr lang="en-US" sz="2900">
                <a:solidFill>
                  <a:schemeClr val="accent4"/>
                </a:solidFill>
              </a:rPr>
              <a:t>ALL </a:t>
            </a:r>
            <a:r>
              <a:rPr lang="en-US" sz="2900"/>
              <a:t>these states with varying probabilities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7600" y="7040880"/>
            <a:ext cx="1021080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ct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en.wikipedia.org/wiki/Quantum_computer</a:t>
            </a:r>
          </a:p>
        </p:txBody>
      </p:sp>
      <p:pic>
        <p:nvPicPr>
          <p:cNvPr id="7" name="Picture 6" descr="297px-Bloch-sphere-diagram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432" y="4297681"/>
            <a:ext cx="2715768" cy="2633472"/>
          </a:xfrm>
          <a:prstGeom prst="rect">
            <a:avLst/>
          </a:prstGeom>
        </p:spPr>
      </p:pic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9936480" y="4812675"/>
            <a:ext cx="4312920" cy="15881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109728" tIns="54864" rIns="109728" bIns="54864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b="1">
                <a:solidFill>
                  <a:schemeClr val="tx1"/>
                </a:solidFill>
                <a:latin typeface="18 VAG Rounded Bold   07390"/>
              </a:rPr>
              <a:t>A Bloch sphere</a:t>
            </a:r>
            <a:br>
              <a:rPr lang="en-US" sz="2400" b="1">
                <a:solidFill>
                  <a:schemeClr val="tx1"/>
                </a:solidFill>
                <a:latin typeface="18 VAG Rounded Bold   07390"/>
              </a:rPr>
            </a:br>
            <a:r>
              <a:rPr lang="en-US" sz="2400" b="1">
                <a:solidFill>
                  <a:schemeClr val="tx1"/>
                </a:solidFill>
                <a:latin typeface="18 VAG Rounded Bold   07390"/>
              </a:rPr>
              <a:t>is the geometric</a:t>
            </a:r>
            <a:br>
              <a:rPr lang="en-US" sz="2400" b="1">
                <a:solidFill>
                  <a:schemeClr val="tx1"/>
                </a:solidFill>
                <a:latin typeface="18 VAG Rounded Bold   07390"/>
              </a:rPr>
            </a:br>
            <a:r>
              <a:rPr lang="en-US" sz="2400" b="1">
                <a:solidFill>
                  <a:schemeClr val="tx1"/>
                </a:solidFill>
                <a:latin typeface="18 VAG Rounded Bold   07390"/>
              </a:rPr>
              <a:t>representation</a:t>
            </a:r>
            <a:br>
              <a:rPr lang="en-US" sz="2400" b="1">
                <a:solidFill>
                  <a:schemeClr val="tx1"/>
                </a:solidFill>
                <a:latin typeface="18 VAG Rounded Bold   07390"/>
              </a:rPr>
            </a:br>
            <a:r>
              <a:rPr lang="en-US" sz="2400" b="1">
                <a:solidFill>
                  <a:schemeClr val="tx1"/>
                </a:solidFill>
                <a:latin typeface="18 VAG Rounded Bold   07390"/>
              </a:rPr>
              <a:t>of 1 qubit</a:t>
            </a:r>
          </a:p>
        </p:txBody>
      </p:sp>
      <p:sp>
        <p:nvSpPr>
          <p:cNvPr id="9" name="Rectangle 8"/>
          <p:cNvSpPr/>
          <p:nvPr/>
        </p:nvSpPr>
        <p:spPr>
          <a:xfrm>
            <a:off x="6217920" y="0"/>
            <a:ext cx="8412480" cy="480132"/>
          </a:xfrm>
          <a:prstGeom prst="rect">
            <a:avLst/>
          </a:prstGeom>
        </p:spPr>
        <p:txBody>
          <a:bodyPr wrap="square" lIns="109728" tIns="54864" rIns="109728" bIns="54864">
            <a:spAutoFit/>
          </a:bodyPr>
          <a:lstStyle/>
          <a:p>
            <a:pPr algn="r"/>
            <a:r>
              <a:rPr lang="en-US" sz="2400" b="1">
                <a:solidFill>
                  <a:schemeClr val="tx1">
                    <a:lumMod val="75000"/>
                  </a:schemeClr>
                </a:solidFill>
                <a:latin typeface="Courier New"/>
                <a:cs typeface="Courier New"/>
              </a:rPr>
              <a:t>en.wikipedia.org/wiki/Quantum_computer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81831</TotalTime>
  <Pages>47</Pages>
  <Words>1028</Words>
  <Application>Microsoft Macintosh PowerPoint</Application>
  <PresentationFormat>Custom</PresentationFormat>
  <Paragraphs>148</Paragraphs>
  <Slides>18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18 VAG Rounded Bold   07390</vt:lpstr>
      <vt:lpstr>18 VAG Rounded Light   02390</vt:lpstr>
      <vt:lpstr>18 VAG Rounded Thin   55390</vt:lpstr>
      <vt:lpstr>AppleGaramond Bd</vt:lpstr>
      <vt:lpstr>Corbel</vt:lpstr>
      <vt:lpstr>Courier</vt:lpstr>
      <vt:lpstr>Courier New</vt:lpstr>
      <vt:lpstr>Helvetica</vt:lpstr>
      <vt:lpstr>ＭＳ Ｐゴシック</vt:lpstr>
      <vt:lpstr>VAGRounded</vt:lpstr>
      <vt:lpstr>Wingdings</vt:lpstr>
      <vt:lpstr>Wingdings 2</vt:lpstr>
      <vt:lpstr>Wingdings 3</vt:lpstr>
      <vt:lpstr>Arial</vt:lpstr>
      <vt:lpstr>Metro</vt:lpstr>
      <vt:lpstr>Internet Balloons</vt:lpstr>
      <vt:lpstr>Admin Notes</vt:lpstr>
      <vt:lpstr>Lecture Overview</vt:lpstr>
      <vt:lpstr>PowerPoint Presentation</vt:lpstr>
      <vt:lpstr>Computer Technology … Growth!</vt:lpstr>
      <vt:lpstr>Kilo, Mega, Giga, Tera, Peta, Exa, Zetta, Yotta</vt:lpstr>
      <vt:lpstr>Peer Instruction</vt:lpstr>
      <vt:lpstr>PowerPoint Presentation</vt:lpstr>
      <vt:lpstr>Quantum Computing (1/3)</vt:lpstr>
      <vt:lpstr>Quantum Computing (2/3)</vt:lpstr>
      <vt:lpstr>Quantum Computing (3/3)</vt:lpstr>
      <vt:lpstr>NSA seeks to build Quantum computer</vt:lpstr>
      <vt:lpstr>Quantum Computing Explained by Physicists</vt:lpstr>
      <vt:lpstr>PowerPoint Presentation</vt:lpstr>
      <vt:lpstr>DNA Computing</vt:lpstr>
      <vt:lpstr>Biological Machines</vt:lpstr>
      <vt:lpstr>Peer Instruction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Microsoft Office User</cp:lastModifiedBy>
  <cp:revision>3546</cp:revision>
  <cp:lastPrinted>2015-04-22T14:24:39Z</cp:lastPrinted>
  <dcterms:created xsi:type="dcterms:W3CDTF">2015-04-22T14:24:08Z</dcterms:created>
  <dcterms:modified xsi:type="dcterms:W3CDTF">2015-07-30T09:49:06Z</dcterms:modified>
</cp:coreProperties>
</file>